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22" r:id="rId39"/>
    <p:sldId id="323" r:id="rId40"/>
    <p:sldId id="324" r:id="rId41"/>
    <p:sldId id="321" r:id="rId42"/>
    <p:sldId id="289" r:id="rId43"/>
    <p:sldId id="320" r:id="rId44"/>
    <p:sldId id="288" r:id="rId45"/>
    <p:sldId id="335" r:id="rId46"/>
    <p:sldId id="336" r:id="rId47"/>
    <p:sldId id="333"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minah Masarrath" userId="a9d91b13d3d51104" providerId="LiveId" clId="{1F1989C7-853B-4B3F-9B11-1E2A5FF98A10}"/>
    <pc:docChg chg="modSld">
      <pc:chgData name="Aaminah Masarrath" userId="a9d91b13d3d51104" providerId="LiveId" clId="{1F1989C7-853B-4B3F-9B11-1E2A5FF98A10}" dt="2024-03-05T05:42:30.178" v="0" actId="20577"/>
      <pc:docMkLst>
        <pc:docMk/>
      </pc:docMkLst>
      <pc:sldChg chg="modSp mod">
        <pc:chgData name="Aaminah Masarrath" userId="a9d91b13d3d51104" providerId="LiveId" clId="{1F1989C7-853B-4B3F-9B11-1E2A5FF98A10}" dt="2024-03-05T05:42:30.178" v="0" actId="20577"/>
        <pc:sldMkLst>
          <pc:docMk/>
          <pc:sldMk cId="1578726356" sldId="265"/>
        </pc:sldMkLst>
        <pc:spChg chg="mod">
          <ac:chgData name="Aaminah Masarrath" userId="a9d91b13d3d51104" providerId="LiveId" clId="{1F1989C7-853B-4B3F-9B11-1E2A5FF98A10}" dt="2024-03-05T05:42:30.178" v="0" actId="20577"/>
          <ac:spMkLst>
            <pc:docMk/>
            <pc:sldMk cId="1578726356" sldId="265"/>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91748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Khaja Mannan</a:t>
            </a:r>
          </a:p>
          <a:p>
            <a:r>
              <a:rPr lang="en-US" dirty="0">
                <a:solidFill>
                  <a:schemeClr val="bg2"/>
                </a:solidFill>
                <a:latin typeface="Abadi"/>
                <a:ea typeface="SF Pro" pitchFamily="2" charset="0"/>
                <a:cs typeface="SF Pro" pitchFamily="2" charset="0"/>
              </a:rPr>
              <a:t>08/02/2024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a:lnSpc>
                <a:spcPct val="100000"/>
              </a:lnSpc>
              <a:spcBef>
                <a:spcPts val="1400"/>
              </a:spcBef>
            </a:pPr>
            <a:r>
              <a:rPr lang="en-US" sz="1700" dirty="0">
                <a:solidFill>
                  <a:schemeClr val="accent3">
                    <a:lumMod val="25000"/>
                  </a:schemeClr>
                </a:solidFill>
                <a:latin typeface="Abadi" panose="020B0604020104020204" pitchFamily="34" charset="0"/>
              </a:rPr>
              <a:t>We identified the training labels by doing an exploratory data analysis. </a:t>
            </a:r>
            <a:br>
              <a:rPr lang="en-US" sz="1700" dirty="0">
                <a:solidFill>
                  <a:schemeClr val="accent3">
                    <a:lumMod val="25000"/>
                  </a:schemeClr>
                </a:solidFill>
                <a:latin typeface="Abadi" panose="020B0604020104020204" pitchFamily="34" charset="0"/>
              </a:rPr>
            </a:br>
            <a:r>
              <a:rPr lang="en-US" sz="1700" dirty="0">
                <a:solidFill>
                  <a:schemeClr val="accent3">
                    <a:lumMod val="25000"/>
                  </a:schemeClr>
                </a:solidFill>
                <a:latin typeface="Abadi" panose="020B0604020104020204" pitchFamily="34" charset="0"/>
              </a:rPr>
              <a:t>We determined the quantity of launches at every location as well as the quantity and frequency of each orbit. </a:t>
            </a:r>
          </a:p>
          <a:p>
            <a:pPr>
              <a:lnSpc>
                <a:spcPct val="100000"/>
              </a:lnSpc>
              <a:spcBef>
                <a:spcPts val="1400"/>
              </a:spcBef>
            </a:pPr>
            <a:r>
              <a:rPr lang="en-US" sz="1700" dirty="0">
                <a:solidFill>
                  <a:schemeClr val="accent3">
                    <a:lumMod val="25000"/>
                  </a:schemeClr>
                </a:solidFill>
                <a:latin typeface="Abadi" panose="020B0604020104020204" pitchFamily="34" charset="0"/>
              </a:rPr>
              <a:t>From the outcome column, we generated the landing outcome label and saved the data to a CSV file.</a:t>
            </a:r>
          </a:p>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https://github.com/KhajaMannan/IBM-Data-Science-Capstone/blob/main/Data%20Wrangling.ipynb</a:t>
            </a:r>
          </a:p>
          <a:p>
            <a:pPr marL="0" indent="0">
              <a:lnSpc>
                <a:spcPct val="100000"/>
              </a:lnSpc>
              <a:spcBef>
                <a:spcPts val="1400"/>
              </a:spcBef>
              <a:buNone/>
            </a:pPr>
            <a:br>
              <a:rPr lang="en-US" sz="1700" dirty="0">
                <a:solidFill>
                  <a:schemeClr val="accent3">
                    <a:lumMod val="25000"/>
                  </a:schemeClr>
                </a:solidFill>
                <a:latin typeface="Abadi" panose="020B0604020104020204" pitchFamily="34" charset="0"/>
              </a:rPr>
            </a:br>
            <a:endParaRPr lang="en-US" sz="17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dirty="0"/>
              <a:t>The relationship between the flight number and the launch site, the payload and the launch site, the success rate of each orbit type, the flight number and the orbit type, and the annual trend of launch success were all </a:t>
            </a:r>
            <a:r>
              <a:rPr lang="en-US" sz="1600" dirty="0" err="1"/>
              <a:t>visualised</a:t>
            </a:r>
            <a:r>
              <a:rPr lang="en-US" sz="1600" dirty="0"/>
              <a:t> as we investigated the data.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https://github.com/KhajaMannan/IBM-Data-Science-Capstone/blob/main/EDA%20with%20Data%20Visualization.ipynb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61441D11-96F0-CF58-DE2B-7CF4570CDDFF}"/>
              </a:ext>
            </a:extLst>
          </p:cNvPr>
          <p:cNvPicPr>
            <a:picLocks noChangeAspect="1"/>
          </p:cNvPicPr>
          <p:nvPr/>
        </p:nvPicPr>
        <p:blipFill>
          <a:blip r:embed="rId3"/>
          <a:stretch>
            <a:fillRect/>
          </a:stretch>
        </p:blipFill>
        <p:spPr>
          <a:xfrm>
            <a:off x="5845168" y="3686373"/>
            <a:ext cx="4775173" cy="2632977"/>
          </a:xfrm>
          <a:prstGeom prst="rect">
            <a:avLst/>
          </a:prstGeom>
        </p:spPr>
      </p:pic>
      <p:pic>
        <p:nvPicPr>
          <p:cNvPr id="6" name="Picture 5">
            <a:extLst>
              <a:ext uri="{FF2B5EF4-FFF2-40B4-BE49-F238E27FC236}">
                <a16:creationId xmlns:a16="http://schemas.microsoft.com/office/drawing/2014/main" id="{8F2628F2-E5BA-20A5-326B-BAE76FAE516C}"/>
              </a:ext>
            </a:extLst>
          </p:cNvPr>
          <p:cNvPicPr>
            <a:picLocks noChangeAspect="1"/>
          </p:cNvPicPr>
          <p:nvPr/>
        </p:nvPicPr>
        <p:blipFill>
          <a:blip r:embed="rId4"/>
          <a:stretch>
            <a:fillRect/>
          </a:stretch>
        </p:blipFill>
        <p:spPr>
          <a:xfrm>
            <a:off x="896293" y="3638400"/>
            <a:ext cx="4775173" cy="272892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1542" y="1380967"/>
            <a:ext cx="9745589" cy="4757074"/>
          </a:xfrm>
          <a:prstGeom prst="rect">
            <a:avLst/>
          </a:prstGeom>
        </p:spPr>
        <p:txBody>
          <a:bodyPr lIns="91440" tIns="45720" rIns="91440" bIns="45720" anchor="t"/>
          <a:lstStyle/>
          <a:p>
            <a:pPr>
              <a:lnSpc>
                <a:spcPct val="100000"/>
              </a:lnSpc>
              <a:spcBef>
                <a:spcPts val="1400"/>
              </a:spcBef>
            </a:pPr>
            <a:r>
              <a:rPr lang="en-US" sz="1700" dirty="0">
                <a:solidFill>
                  <a:schemeClr val="bg2">
                    <a:lumMod val="50000"/>
                  </a:schemeClr>
                </a:solidFill>
                <a:latin typeface="Abadi"/>
              </a:rPr>
              <a:t>The SpaceX dataset was seamlessly loaded into a PostgreSQL database within the </a:t>
            </a:r>
            <a:r>
              <a:rPr lang="en-US" sz="1700" dirty="0" err="1">
                <a:solidFill>
                  <a:schemeClr val="bg2">
                    <a:lumMod val="50000"/>
                  </a:schemeClr>
                </a:solidFill>
                <a:latin typeface="Abadi"/>
              </a:rPr>
              <a:t>Jupyter</a:t>
            </a:r>
            <a:r>
              <a:rPr lang="en-US" sz="1700" dirty="0">
                <a:solidFill>
                  <a:schemeClr val="bg2">
                    <a:lumMod val="50000"/>
                  </a:schemeClr>
                </a:solidFill>
                <a:latin typeface="Abadi"/>
              </a:rPr>
              <a:t> Notebook environment. Employing SQL for Exploratory Data Analysis (EDA), we crafted queries to extract valuable insights from the dataset.</a:t>
            </a:r>
          </a:p>
          <a:p>
            <a:pPr>
              <a:lnSpc>
                <a:spcPct val="100000"/>
              </a:lnSpc>
              <a:spcBef>
                <a:spcPts val="1400"/>
              </a:spcBef>
            </a:pPr>
            <a:r>
              <a:rPr lang="en-US" sz="1700" dirty="0">
                <a:solidFill>
                  <a:schemeClr val="bg2">
                    <a:lumMod val="50000"/>
                  </a:schemeClr>
                </a:solidFill>
                <a:latin typeface="Abadi"/>
              </a:rPr>
              <a:t>Queries were designed to reveal:</a:t>
            </a:r>
          </a:p>
          <a:p>
            <a:pPr>
              <a:lnSpc>
                <a:spcPct val="100000"/>
              </a:lnSpc>
              <a:spcBef>
                <a:spcPts val="1400"/>
              </a:spcBef>
            </a:pPr>
            <a:r>
              <a:rPr lang="en-US" sz="1700" dirty="0">
                <a:solidFill>
                  <a:schemeClr val="bg2">
                    <a:lumMod val="50000"/>
                  </a:schemeClr>
                </a:solidFill>
                <a:latin typeface="Abadi"/>
              </a:rPr>
              <a:t>Unique launch site names in the space mission.</a:t>
            </a:r>
          </a:p>
          <a:p>
            <a:pPr>
              <a:lnSpc>
                <a:spcPct val="100000"/>
              </a:lnSpc>
              <a:spcBef>
                <a:spcPts val="1400"/>
              </a:spcBef>
            </a:pPr>
            <a:r>
              <a:rPr lang="en-US" sz="1700" dirty="0">
                <a:solidFill>
                  <a:schemeClr val="bg2">
                    <a:lumMod val="50000"/>
                  </a:schemeClr>
                </a:solidFill>
                <a:latin typeface="Abadi"/>
              </a:rPr>
              <a:t>Total payload mass carried by NASA-launched boosters in CRS missions.</a:t>
            </a:r>
          </a:p>
          <a:p>
            <a:pPr>
              <a:lnSpc>
                <a:spcPct val="100000"/>
              </a:lnSpc>
              <a:spcBef>
                <a:spcPts val="1400"/>
              </a:spcBef>
            </a:pPr>
            <a:r>
              <a:rPr lang="en-US" sz="1700" dirty="0">
                <a:solidFill>
                  <a:schemeClr val="bg2">
                    <a:lumMod val="50000"/>
                  </a:schemeClr>
                </a:solidFill>
                <a:latin typeface="Abadi"/>
              </a:rPr>
              <a:t>Average payload mass carried by booster version F9 v1.1.</a:t>
            </a:r>
          </a:p>
          <a:p>
            <a:pPr>
              <a:lnSpc>
                <a:spcPct val="100000"/>
              </a:lnSpc>
              <a:spcBef>
                <a:spcPts val="1400"/>
              </a:spcBef>
            </a:pPr>
            <a:r>
              <a:rPr lang="en-US" sz="1700" dirty="0">
                <a:solidFill>
                  <a:schemeClr val="bg2">
                    <a:lumMod val="50000"/>
                  </a:schemeClr>
                </a:solidFill>
                <a:latin typeface="Abadi"/>
              </a:rPr>
              <a:t>The overall count of successful and failed mission outcomes.</a:t>
            </a:r>
          </a:p>
          <a:p>
            <a:pPr>
              <a:lnSpc>
                <a:spcPct val="100000"/>
              </a:lnSpc>
              <a:spcBef>
                <a:spcPts val="1400"/>
              </a:spcBef>
            </a:pPr>
            <a:r>
              <a:rPr lang="en-US" sz="1700" dirty="0">
                <a:solidFill>
                  <a:schemeClr val="bg2">
                    <a:lumMod val="50000"/>
                  </a:schemeClr>
                </a:solidFill>
                <a:latin typeface="Abadi"/>
              </a:rPr>
              <a:t>Further, we investigated failed landing outcomes on drone ships, extracting details like booster versions and launch site names through precise SQL queries.</a:t>
            </a:r>
          </a:p>
          <a:p>
            <a:pPr marL="0" indent="0">
              <a:lnSpc>
                <a:spcPct val="100000"/>
              </a:lnSpc>
              <a:spcBef>
                <a:spcPts val="1400"/>
              </a:spcBef>
              <a:buNone/>
            </a:pPr>
            <a:r>
              <a:rPr lang="en-US" sz="1800" dirty="0">
                <a:solidFill>
                  <a:schemeClr val="accent3">
                    <a:lumMod val="25000"/>
                  </a:schemeClr>
                </a:solidFill>
                <a:latin typeface="Abadi"/>
              </a:rPr>
              <a:t>The link to the notebook is: https://github.com/KhajaMannan/IBM-Data-Science-Capstone/blob/main/EDA%20with%20SQL.ipynb</a:t>
            </a:r>
            <a:endParaRPr lang="en-US" sz="1700" dirty="0">
              <a:solidFill>
                <a:schemeClr val="bg2">
                  <a:lumMod val="50000"/>
                </a:schemeClr>
              </a:solidFill>
              <a:latin typeface="Abadi"/>
            </a:endParaRPr>
          </a:p>
          <a:p>
            <a:pPr>
              <a:lnSpc>
                <a:spcPct val="100000"/>
              </a:lnSpc>
              <a:spcBef>
                <a:spcPts val="1400"/>
              </a:spcBef>
            </a:pPr>
            <a:endParaRPr lang="en-US" sz="1700" dirty="0">
              <a:solidFill>
                <a:schemeClr val="bg2">
                  <a:lumMod val="50000"/>
                </a:schemeClr>
              </a:solidFill>
              <a:latin typeface="Abadi"/>
            </a:endParaRPr>
          </a:p>
          <a:p>
            <a:pPr>
              <a:lnSpc>
                <a:spcPct val="100000"/>
              </a:lnSpc>
              <a:spcBef>
                <a:spcPts val="1400"/>
              </a:spcBef>
            </a:pPr>
            <a:endParaRPr lang="en-US" sz="1700" dirty="0">
              <a:solidFill>
                <a:schemeClr val="bg2">
                  <a:lumMod val="50000"/>
                </a:schemeClr>
              </a:solidFill>
              <a:latin typeface="Abadi"/>
            </a:endParaRPr>
          </a:p>
          <a:p>
            <a:pPr>
              <a:lnSpc>
                <a:spcPct val="100000"/>
              </a:lnSpc>
              <a:spcBef>
                <a:spcPts val="1400"/>
              </a:spcBef>
            </a:pPr>
            <a:endParaRPr lang="en-US" sz="1700" dirty="0">
              <a:solidFill>
                <a:schemeClr val="bg2">
                  <a:lumMod val="50000"/>
                </a:schemeClr>
              </a:solidFill>
              <a:latin typeface="Abadi"/>
            </a:endParaRPr>
          </a:p>
          <a:p>
            <a:pPr>
              <a:lnSpc>
                <a:spcPct val="100000"/>
              </a:lnSpc>
              <a:spcBef>
                <a:spcPts val="1400"/>
              </a:spcBef>
            </a:pPr>
            <a:endParaRPr lang="en-US" sz="1700" dirty="0">
              <a:solidFill>
                <a:schemeClr val="bg2">
                  <a:lumMod val="50000"/>
                </a:schemeClr>
              </a:solidFill>
              <a:latin typeface="Abadi"/>
            </a:endParaRPr>
          </a:p>
          <a:p>
            <a:pPr>
              <a:lnSpc>
                <a:spcPct val="100000"/>
              </a:lnSpc>
              <a:spcBef>
                <a:spcPts val="1400"/>
              </a:spcBef>
            </a:pPr>
            <a:endParaRPr lang="en-US" sz="1700" dirty="0">
              <a:solidFill>
                <a:schemeClr val="bg2">
                  <a:lumMod val="50000"/>
                </a:schemeClr>
              </a:solidFill>
              <a:latin typeface="Abadi"/>
            </a:endParaRPr>
          </a:p>
          <a:p>
            <a:pPr>
              <a:lnSpc>
                <a:spcPct val="100000"/>
              </a:lnSpc>
              <a:spcBef>
                <a:spcPts val="1400"/>
              </a:spcBef>
            </a:pPr>
            <a:r>
              <a:rPr lang="en-US" sz="1700" dirty="0">
                <a:solidFill>
                  <a:schemeClr val="bg2">
                    <a:lumMod val="50000"/>
                  </a:schemeClr>
                </a:solidFill>
                <a:latin typeface="Abadi"/>
              </a:rPr>
              <a:t>. </a:t>
            </a: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gn="l">
              <a:buFont typeface="Arial" panose="020B0604020202020204" pitchFamily="34" charset="0"/>
              <a:buChar char="•"/>
            </a:pPr>
            <a:r>
              <a:rPr lang="en-US" sz="1600" b="0" i="0" dirty="0">
                <a:solidFill>
                  <a:srgbClr val="0D0D0D"/>
                </a:solidFill>
                <a:effectLst/>
                <a:latin typeface="Söhne"/>
              </a:rPr>
              <a:t>Launch sites were marked on a Folium map using map objects like markers, circles, and lines to visually indicate the success or failure of launches at each site.</a:t>
            </a:r>
          </a:p>
          <a:p>
            <a:pPr algn="l">
              <a:buFont typeface="Arial" panose="020B0604020202020204" pitchFamily="34" charset="0"/>
              <a:buChar char="•"/>
            </a:pPr>
            <a:r>
              <a:rPr lang="en-US" sz="1600" b="0" i="0" dirty="0">
                <a:solidFill>
                  <a:srgbClr val="0D0D0D"/>
                </a:solidFill>
                <a:effectLst/>
                <a:latin typeface="Söhne"/>
              </a:rPr>
              <a:t>Class labels (0 for failure, 1 for success) were assigned to launch outcomes, facilitating color-coded marker clusters on the map for easy identification of success rates at different sites.</a:t>
            </a:r>
          </a:p>
          <a:p>
            <a:pPr algn="l">
              <a:buFont typeface="Arial" panose="020B0604020202020204" pitchFamily="34" charset="0"/>
              <a:buChar char="•"/>
            </a:pPr>
            <a:r>
              <a:rPr lang="en-US" sz="1600" b="0" i="0" dirty="0">
                <a:solidFill>
                  <a:srgbClr val="0D0D0D"/>
                </a:solidFill>
                <a:effectLst/>
                <a:latin typeface="Söhne"/>
              </a:rPr>
              <a:t>Distances between launch sites and their surroundings were calculated, addressing questions about proximity to railways, highways, coastlines, and whether certain distances were maintained from cities.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https://github.com/KhajaMannan/IBM-Data-Science-Capstone/blob/main/Interactive%20Visual%20Analytics%20with%20Folium.ipynb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we successfully developed an interactive dashboard.</a:t>
            </a:r>
          </a:p>
          <a:p>
            <a:pPr>
              <a:lnSpc>
                <a:spcPct val="100000"/>
              </a:lnSpc>
              <a:spcBef>
                <a:spcPts val="1400"/>
              </a:spcBef>
            </a:pPr>
            <a:r>
              <a:rPr lang="en-US" sz="2200" dirty="0">
                <a:solidFill>
                  <a:schemeClr val="accent3">
                    <a:lumMod val="25000"/>
                  </a:schemeClr>
                </a:solidFill>
                <a:latin typeface="Abadi" panose="020B0604020104020204" pitchFamily="34" charset="0"/>
              </a:rPr>
              <a:t>The dashboard includes informative pie charts depicting the total launches for specific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Scatter graphs were incorporated into the dashboard, showcasing the relationship between launch outcomes and payload mass (measured in kilograms) across different booster versions. </a:t>
            </a:r>
          </a:p>
          <a:p>
            <a:pPr>
              <a:lnSpc>
                <a:spcPct val="100000"/>
              </a:lnSpc>
              <a:spcBef>
                <a:spcPts val="1400"/>
              </a:spcBef>
            </a:pPr>
            <a:r>
              <a:rPr lang="en-US" dirty="0" err="1"/>
              <a:t>Github</a:t>
            </a:r>
            <a:r>
              <a:rPr lang="en-US" dirty="0"/>
              <a:t> URL-https://github.com/KhajaMannan/IBM-Data-Science-Capstone/blob/main/spacex_dash_app.py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loading was accomplished using both NumPy and Pandas, facilitating efficient handling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The data underwent transformation processes, ensuring its suitability for machine learning tasks.</a:t>
            </a:r>
          </a:p>
          <a:p>
            <a:pPr>
              <a:lnSpc>
                <a:spcPct val="100000"/>
              </a:lnSpc>
              <a:spcBef>
                <a:spcPts val="1400"/>
              </a:spcBef>
            </a:pPr>
            <a:r>
              <a:rPr lang="en-US" sz="2200" dirty="0">
                <a:solidFill>
                  <a:schemeClr val="accent3">
                    <a:lumMod val="25000"/>
                  </a:schemeClr>
                </a:solidFill>
                <a:latin typeface="Abadi" panose="020B0604020104020204" pitchFamily="34" charset="0"/>
              </a:rPr>
              <a:t>A strategic split was implemented, segregating the data into training and testing sets to assess model performance.</a:t>
            </a:r>
          </a:p>
          <a:p>
            <a:pPr>
              <a:lnSpc>
                <a:spcPct val="100000"/>
              </a:lnSpc>
              <a:spcBef>
                <a:spcPts val="1400"/>
              </a:spcBef>
            </a:pPr>
            <a:r>
              <a:rPr lang="en-US" sz="2200" dirty="0">
                <a:solidFill>
                  <a:schemeClr val="accent3">
                    <a:lumMod val="25000"/>
                  </a:schemeClr>
                </a:solidFill>
                <a:latin typeface="Abadi" panose="020B0604020104020204" pitchFamily="34" charset="0"/>
              </a:rPr>
              <a:t>Multiple machine learning models were constructed, and various hyperparameters were fine-tuned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Model evaluation was conducted using accuracy as the primary metric, and continuous improvement was achieved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The classification model with the highest performance was identified as the best-performing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-https://github.com/</a:t>
            </a:r>
            <a:r>
              <a:rPr lang="en-US" sz="2200" dirty="0" err="1">
                <a:solidFill>
                  <a:schemeClr val="accent3">
                    <a:lumMod val="25000"/>
                  </a:schemeClr>
                </a:solidFill>
                <a:latin typeface="Abadi" panose="020B0604020104020204" pitchFamily="34" charset="0"/>
              </a:rPr>
              <a:t>KhajaMannan</a:t>
            </a:r>
            <a:r>
              <a:rPr lang="en-US" sz="2200" dirty="0">
                <a:solidFill>
                  <a:schemeClr val="accent3">
                    <a:lumMod val="25000"/>
                  </a:schemeClr>
                </a:solidFill>
                <a:latin typeface="Abadi" panose="020B0604020104020204" pitchFamily="34" charset="0"/>
              </a:rPr>
              <a:t>/IBM-Data-Science-Capstone/blob/main/Machine%20Learning%20Prediction.ipynb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Results from Exploratory Data Analysis (EDA),</a:t>
            </a:r>
          </a:p>
          <a:p>
            <a:pPr>
              <a:lnSpc>
                <a:spcPct val="100000"/>
              </a:lnSpc>
              <a:spcBef>
                <a:spcPts val="1400"/>
              </a:spcBef>
            </a:pPr>
            <a:r>
              <a:rPr lang="en-US" sz="2200" dirty="0">
                <a:solidFill>
                  <a:schemeClr val="accent3">
                    <a:lumMod val="25000"/>
                  </a:schemeClr>
                </a:solidFill>
                <a:latin typeface="Abadi" panose="020B0604020104020204" pitchFamily="34" charset="0"/>
              </a:rPr>
              <a:t>Screenshots showcasing an Interactive Analytics Demo,</a:t>
            </a:r>
          </a:p>
          <a:p>
            <a:pPr>
              <a:lnSpc>
                <a:spcPct val="100000"/>
              </a:lnSpc>
              <a:spcBef>
                <a:spcPts val="1400"/>
              </a:spcBef>
            </a:pPr>
            <a:r>
              <a:rPr lang="en-US" sz="2200" dirty="0">
                <a:solidFill>
                  <a:schemeClr val="accent3">
                    <a:lumMod val="25000"/>
                  </a:schemeClr>
                </a:solidFill>
                <a:latin typeface="Abadi" panose="020B0604020104020204" pitchFamily="34" charset="0"/>
              </a:rPr>
              <a:t>Findings from Predictive Analysis.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indicates that as the flight count at a launch site increases, there is a corresponding rise in the success rate at that specific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66BE7922-2BD5-A6A5-7D70-45937D37145A}"/>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40220" y="4094070"/>
            <a:ext cx="8681546" cy="2260505"/>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rockets at launch site CCAFS SLC 40 tends to increase with higher payload masses, as depicted in the graph above.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C84EE87-8714-1EFB-0564-BD556BF8FB89}"/>
              </a:ext>
            </a:extLst>
          </p:cNvPr>
          <p:cNvPicPr>
            <a:picLocks noChangeAspect="1"/>
          </p:cNvPicPr>
          <p:nvPr/>
        </p:nvPicPr>
        <p:blipFill>
          <a:blip r:embed="rId3"/>
          <a:stretch>
            <a:fillRect/>
          </a:stretch>
        </p:blipFill>
        <p:spPr>
          <a:xfrm>
            <a:off x="1166648" y="1523791"/>
            <a:ext cx="6876884" cy="240203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35971"/>
            <a:ext cx="6639782" cy="1989601"/>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graph highlights that ES-L1, GEO, HEO, SSO, and VLEO exhibit the highest success rates among the listed categories.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20F73BA3-B8DE-BCE9-CE08-FB2DF1BDF35F}"/>
              </a:ext>
            </a:extLst>
          </p:cNvPr>
          <p:cNvPicPr>
            <a:picLocks noChangeAspect="1"/>
          </p:cNvPicPr>
          <p:nvPr/>
        </p:nvPicPr>
        <p:blipFill>
          <a:blip r:embed="rId3"/>
          <a:stretch>
            <a:fillRect/>
          </a:stretch>
        </p:blipFill>
        <p:spPr>
          <a:xfrm>
            <a:off x="1040523" y="1447020"/>
            <a:ext cx="6639781" cy="25889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0707"/>
            <a:ext cx="8794403" cy="22541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depicted graph illustrating Flight Number versus Orbit type, it is apparent that success in the LEO orbit correlates with the number of flights. However, in the GTO orbit, there is no discernible relationship between flight number and orbit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E0B53E6F-4C78-CDFD-D2FF-D1BCFCE35BB4}"/>
              </a:ext>
            </a:extLst>
          </p:cNvPr>
          <p:cNvPicPr>
            <a:picLocks noChangeAspect="1"/>
          </p:cNvPicPr>
          <p:nvPr/>
        </p:nvPicPr>
        <p:blipFill>
          <a:blip r:embed="rId3"/>
          <a:stretch>
            <a:fillRect/>
          </a:stretch>
        </p:blipFill>
        <p:spPr>
          <a:xfrm>
            <a:off x="1033765" y="3848565"/>
            <a:ext cx="8266892" cy="21033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5928" y="3934462"/>
            <a:ext cx="9845438" cy="249274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is evident from the observation that successful landings are more frequent for PO, LEO, and ISS orbits when dealing with heavy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2504E4C-D009-7552-1867-74ABF58F641F}"/>
              </a:ext>
            </a:extLst>
          </p:cNvPr>
          <p:cNvPicPr>
            <a:picLocks noChangeAspect="1"/>
          </p:cNvPicPr>
          <p:nvPr/>
        </p:nvPicPr>
        <p:blipFill>
          <a:blip r:embed="rId3"/>
          <a:stretch>
            <a:fillRect/>
          </a:stretch>
        </p:blipFill>
        <p:spPr>
          <a:xfrm>
            <a:off x="1648678" y="1465526"/>
            <a:ext cx="9083827" cy="20911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06341" y="1649343"/>
            <a:ext cx="7165300" cy="15458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illustrates a consistent upward trend in the success rate from 2013 to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A1C3C9E1-278C-5AEC-A552-337683861F61}"/>
              </a:ext>
            </a:extLst>
          </p:cNvPr>
          <p:cNvPicPr>
            <a:picLocks noChangeAspect="1"/>
          </p:cNvPicPr>
          <p:nvPr/>
        </p:nvPicPr>
        <p:blipFill>
          <a:blip r:embed="rId3"/>
          <a:stretch>
            <a:fillRect/>
          </a:stretch>
        </p:blipFill>
        <p:spPr>
          <a:xfrm>
            <a:off x="1183141" y="3015761"/>
            <a:ext cx="5186127" cy="26545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DISTINCT keyword was employed to display only unique launch sites within the SpaceX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E44BAFBC-D1D5-4458-9707-F28FF18B18C2}"/>
              </a:ext>
            </a:extLst>
          </p:cNvPr>
          <p:cNvPicPr>
            <a:picLocks noChangeAspect="1"/>
          </p:cNvPicPr>
          <p:nvPr/>
        </p:nvPicPr>
        <p:blipFill>
          <a:blip r:embed="rId3"/>
          <a:stretch>
            <a:fillRect/>
          </a:stretch>
        </p:blipFill>
        <p:spPr>
          <a:xfrm>
            <a:off x="3477229" y="2690406"/>
            <a:ext cx="6248942" cy="353598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b="0" i="0" dirty="0">
                <a:solidFill>
                  <a:srgbClr val="0D0D0D"/>
                </a:solidFill>
                <a:effectLst/>
                <a:latin typeface="Söhne"/>
              </a:rPr>
              <a:t>The aforementioned query was utilized to exhibit five records where launch sites commence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38E3245A-B2FD-899E-86D9-7ABE9373B659}"/>
              </a:ext>
            </a:extLst>
          </p:cNvPr>
          <p:cNvPicPr>
            <a:picLocks noChangeAspect="1"/>
          </p:cNvPicPr>
          <p:nvPr/>
        </p:nvPicPr>
        <p:blipFill>
          <a:blip r:embed="rId3"/>
          <a:stretch>
            <a:fillRect/>
          </a:stretch>
        </p:blipFill>
        <p:spPr>
          <a:xfrm>
            <a:off x="855968" y="2749461"/>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following query, we computed that the total payload carried by NASA boosters amounts to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1312A658-3BE5-EF1A-5916-E9F930EBF4CE}"/>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b="0" i="0" dirty="0">
                <a:solidFill>
                  <a:srgbClr val="0D0D0D"/>
                </a:solidFill>
                <a:effectLst/>
                <a:latin typeface="Söhne"/>
              </a:rPr>
              <a:t>Through the execution of the provided query, we determined that the average payload mass carried by the booster version F9 v1.1 is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2E6CD61E-09FC-65F8-F498-5F772F20E764}"/>
              </a:ext>
            </a:extLst>
          </p:cNvPr>
          <p:cNvPicPr>
            <a:picLocks noChangeAspect="1"/>
          </p:cNvPicPr>
          <p:nvPr/>
        </p:nvPicPr>
        <p:blipFill>
          <a:blip r:embed="rId4"/>
          <a:stretch>
            <a:fillRect/>
          </a:stretch>
        </p:blipFill>
        <p:spPr>
          <a:xfrm>
            <a:off x="1170193" y="3154749"/>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2D68109A-C21B-BD93-9B7E-3EEA17F03D12}"/>
              </a:ext>
            </a:extLst>
          </p:cNvPr>
          <p:cNvPicPr>
            <a:picLocks noChangeAspect="1"/>
          </p:cNvPicPr>
          <p:nvPr/>
        </p:nvPicPr>
        <p:blipFill>
          <a:blip r:embed="rId3"/>
          <a:stretch>
            <a:fillRect/>
          </a:stretch>
        </p:blipFill>
        <p:spPr>
          <a:xfrm>
            <a:off x="2057129" y="3033598"/>
            <a:ext cx="6248942" cy="249348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11D0A250-FE69-B11A-D811-227F764F0FD5}"/>
              </a:ext>
            </a:extLst>
          </p:cNvPr>
          <p:cNvPicPr>
            <a:picLocks noChangeAspect="1"/>
          </p:cNvPicPr>
          <p:nvPr/>
        </p:nvPicPr>
        <p:blipFill>
          <a:blip r:embed="rId3"/>
          <a:stretch>
            <a:fillRect/>
          </a:stretch>
        </p:blipFill>
        <p:spPr>
          <a:xfrm>
            <a:off x="3265819" y="3179331"/>
            <a:ext cx="5321133" cy="364951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76855"/>
            <a:ext cx="10515600" cy="528670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6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0B30350C-702D-2FD7-11D8-6BD3CE16D883}"/>
              </a:ext>
            </a:extLst>
          </p:cNvPr>
          <p:cNvPicPr>
            <a:picLocks noChangeAspect="1"/>
          </p:cNvPicPr>
          <p:nvPr/>
        </p:nvPicPr>
        <p:blipFill>
          <a:blip r:embed="rId3"/>
          <a:stretch>
            <a:fillRect/>
          </a:stretch>
        </p:blipFill>
        <p:spPr>
          <a:xfrm>
            <a:off x="4167353" y="2355506"/>
            <a:ext cx="6479627" cy="407170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B604A619-D4EE-A8C9-8B87-58E1EA151A98}"/>
              </a:ext>
            </a:extLst>
          </p:cNvPr>
          <p:cNvPicPr>
            <a:picLocks noChangeAspect="1"/>
          </p:cNvPicPr>
          <p:nvPr/>
        </p:nvPicPr>
        <p:blipFill>
          <a:blip r:embed="rId3"/>
          <a:stretch>
            <a:fillRect/>
          </a:stretch>
        </p:blipFill>
        <p:spPr>
          <a:xfrm>
            <a:off x="4108475" y="2813268"/>
            <a:ext cx="4856849" cy="336369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7EFC1018-1AEF-DB72-5A48-561A4010813B}"/>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spcBef>
                <a:spcPts val="1400"/>
              </a:spcBef>
            </a:pPr>
            <a:r>
              <a:rPr lang="en-US" sz="1800" dirty="0">
                <a:latin typeface="Abadi" panose="020B0604020104020204" pitchFamily="34" charset="0"/>
              </a:rPr>
              <a:t>We selected Landing outcomes and the </a:t>
            </a:r>
            <a:r>
              <a:rPr lang="en-US" sz="1800" b="1" dirty="0">
                <a:latin typeface="Abadi" panose="020B0604020104020204" pitchFamily="34" charset="0"/>
              </a:rPr>
              <a:t>COUNT</a:t>
            </a:r>
            <a:r>
              <a:rPr lang="en-US" sz="1800" dirty="0">
                <a:latin typeface="Abadi" panose="020B0604020104020204" pitchFamily="34" charset="0"/>
              </a:rPr>
              <a:t> of landing outcomes from the data and used the </a:t>
            </a:r>
            <a:r>
              <a:rPr lang="en-US" sz="1800" b="1" dirty="0">
                <a:latin typeface="Abadi" panose="020B0604020104020204" pitchFamily="34" charset="0"/>
              </a:rPr>
              <a:t>WHERE</a:t>
            </a:r>
            <a:r>
              <a:rPr lang="en-US" sz="1800" dirty="0">
                <a:latin typeface="Abadi" panose="020B0604020104020204" pitchFamily="34" charset="0"/>
              </a:rPr>
              <a:t> clause to filter for landing outcomes </a:t>
            </a:r>
            <a:r>
              <a:rPr lang="en-US" sz="1800" b="1" dirty="0">
                <a:latin typeface="Abadi" panose="020B0604020104020204" pitchFamily="34" charset="0"/>
              </a:rPr>
              <a:t>BETWEEN</a:t>
            </a:r>
            <a:r>
              <a:rPr lang="en-US" sz="1800" dirty="0">
                <a:latin typeface="Abadi" panose="020B0604020104020204" pitchFamily="34" charset="0"/>
              </a:rPr>
              <a:t> 2010-06-04 to 2010-03-20.</a:t>
            </a:r>
          </a:p>
          <a:p>
            <a:pPr>
              <a:spcBef>
                <a:spcPts val="1400"/>
              </a:spcBef>
            </a:pPr>
            <a:r>
              <a:rPr lang="en-US" sz="1800" dirty="0">
                <a:latin typeface="Abadi" panose="020B0604020104020204" pitchFamily="34" charset="0"/>
              </a:rPr>
              <a:t>We applied the </a:t>
            </a:r>
            <a:r>
              <a:rPr lang="en-US" sz="1800" b="1" dirty="0">
                <a:latin typeface="Abadi" panose="020B0604020104020204" pitchFamily="34" charset="0"/>
              </a:rPr>
              <a:t>GROUP BY </a:t>
            </a:r>
            <a:r>
              <a:rPr lang="en-US" sz="1800" dirty="0">
                <a:latin typeface="Abadi" panose="020B0604020104020204" pitchFamily="34" charset="0"/>
              </a:rPr>
              <a:t>clause to group the landing outcomes and the </a:t>
            </a:r>
            <a:r>
              <a:rPr lang="en-US" sz="1800" b="1" dirty="0">
                <a:latin typeface="Abadi" panose="020B0604020104020204" pitchFamily="34" charset="0"/>
              </a:rPr>
              <a:t>ORDER BY </a:t>
            </a:r>
            <a:r>
              <a:rPr lang="en-US" sz="1800" dirty="0">
                <a:latin typeface="Abadi" panose="020B0604020104020204" pitchFamily="34" charset="0"/>
              </a:rPr>
              <a:t>clause to order the grouped landing outcome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25D2139-8CB2-930E-B3A3-5BAB228539E5}"/>
              </a:ext>
            </a:extLst>
          </p:cNvPr>
          <p:cNvPicPr>
            <a:picLocks noChangeAspect="1"/>
          </p:cNvPicPr>
          <p:nvPr/>
        </p:nvPicPr>
        <p:blipFill>
          <a:blip r:embed="rId3"/>
          <a:stretch>
            <a:fillRect/>
          </a:stretch>
        </p:blipFill>
        <p:spPr>
          <a:xfrm>
            <a:off x="4356536" y="2973501"/>
            <a:ext cx="6159063" cy="373144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2" name="Content Placeholder 5">
            <a:extLst>
              <a:ext uri="{FF2B5EF4-FFF2-40B4-BE49-F238E27FC236}">
                <a16:creationId xmlns:a16="http://schemas.microsoft.com/office/drawing/2014/main" id="{CBB1DC9E-2810-AFDF-4886-CD2EBF848BDB}"/>
              </a:ext>
            </a:extLst>
          </p:cNvPr>
          <p:cNvPicPr>
            <a:picLocks noGrp="1" noChangeAspect="1"/>
          </p:cNvPicPr>
          <p:nvPr>
            <p:ph idx="4294967295"/>
          </p:nvPr>
        </p:nvPicPr>
        <p:blipFill>
          <a:blip r:embed="rId3"/>
          <a:stretch>
            <a:fillRect/>
          </a:stretch>
        </p:blipFill>
        <p:spPr>
          <a:xfrm>
            <a:off x="1590764" y="1825625"/>
            <a:ext cx="8874094" cy="4351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D3798300-8210-D4D4-7244-4FFC8753A731}"/>
              </a:ext>
            </a:extLst>
          </p:cNvPr>
          <p:cNvPicPr>
            <a:picLocks noChangeAspect="1"/>
          </p:cNvPicPr>
          <p:nvPr/>
        </p:nvPicPr>
        <p:blipFill>
          <a:blip r:embed="rId3"/>
          <a:stretch>
            <a:fillRect/>
          </a:stretch>
        </p:blipFill>
        <p:spPr>
          <a:xfrm>
            <a:off x="1022260" y="1901836"/>
            <a:ext cx="9235837" cy="412373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9EF3F802-6511-9799-0224-3CD354518A31}"/>
              </a:ext>
            </a:extLst>
          </p:cNvPr>
          <p:cNvPicPr>
            <a:picLocks noChangeAspect="1"/>
          </p:cNvPicPr>
          <p:nvPr/>
        </p:nvPicPr>
        <p:blipFill>
          <a:blip r:embed="rId3"/>
          <a:stretch>
            <a:fillRect/>
          </a:stretch>
        </p:blipFill>
        <p:spPr>
          <a:xfrm>
            <a:off x="1049784" y="1362318"/>
            <a:ext cx="10092431" cy="506489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AED4D2E8-A3B6-5674-1EA2-37DE95674D4F}"/>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76095"/>
            <a:ext cx="9866958" cy="45494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200" dirty="0">
                <a:solidFill>
                  <a:schemeClr val="accent3">
                    <a:lumMod val="25000"/>
                  </a:schemeClr>
                </a:solidFill>
                <a:latin typeface="Abadi" panose="020B0604020104020204" pitchFamily="34" charset="0"/>
              </a:rPr>
              <a:t>Project background and context</a:t>
            </a:r>
          </a:p>
          <a:p>
            <a:pPr lvl="1">
              <a:lnSpc>
                <a:spcPct val="120000"/>
              </a:lnSpc>
              <a:spcBef>
                <a:spcPts val="1400"/>
              </a:spcBef>
              <a:buFont typeface="Courier New" panose="02070309020205020404" pitchFamily="49" charset="0"/>
              <a:buChar char="o"/>
            </a:pPr>
            <a:r>
              <a:rPr lang="en-US" sz="1700" dirty="0">
                <a:solidFill>
                  <a:schemeClr val="accent3">
                    <a:lumMod val="25000"/>
                  </a:schemeClr>
                </a:solidFill>
                <a:latin typeface="Abadi" panose="020B0604020104020204" pitchFamily="34" charset="0"/>
              </a:rPr>
              <a:t>Space X advertises Falcon 9 rocket launches at $62 million, significantly lower than competitors charging up to $165 million. A key factor in cost savings is Space X's ability to reuse the first stage. To compete in bidding against Space X, the project aims to develop a machine learning pipeline predicting the success of the first stage landing, enabling more accurate cost calculations for rocket launches.</a:t>
            </a:r>
          </a:p>
          <a:p>
            <a:pPr marL="0" indent="0" algn="just">
              <a:spcBef>
                <a:spcPts val="1400"/>
              </a:spcBef>
              <a:buNone/>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7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7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7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8D26E2EB-CB07-EBEB-7930-10ADFDCA4C89}"/>
              </a:ext>
            </a:extLst>
          </p:cNvPr>
          <p:cNvPicPr>
            <a:picLocks noChangeAspect="1"/>
          </p:cNvPicPr>
          <p:nvPr/>
        </p:nvPicPr>
        <p:blipFill>
          <a:blip r:embed="rId3"/>
          <a:stretch>
            <a:fillRect/>
          </a:stretch>
        </p:blipFill>
        <p:spPr>
          <a:xfrm>
            <a:off x="2200608" y="2220085"/>
            <a:ext cx="7790783" cy="444074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3E9B-3A45-88BC-07F3-F2DF32674DD2}"/>
              </a:ext>
            </a:extLst>
          </p:cNvPr>
          <p:cNvSpPr>
            <a:spLocks noGrp="1"/>
          </p:cNvSpPr>
          <p:nvPr>
            <p:ph type="title"/>
          </p:nvPr>
        </p:nvSpPr>
        <p:spPr/>
        <p:txBody>
          <a:bodyPr/>
          <a:lstStyle/>
          <a:p>
            <a:r>
              <a:rPr lang="en-US" sz="4400" kern="1200" dirty="0">
                <a:solidFill>
                  <a:srgbClr val="0B49CB"/>
                </a:solidFill>
                <a:latin typeface="Abadi" panose="020B0604020104020204" pitchFamily="34" charset="0"/>
                <a:ea typeface="+mj-ea"/>
                <a:cs typeface="+mj-cs"/>
              </a:rPr>
              <a:t>Classification Accuracy</a:t>
            </a:r>
            <a:br>
              <a:rPr lang="en-US" sz="4400" kern="1200" dirty="0">
                <a:solidFill>
                  <a:srgbClr val="0B49CB"/>
                </a:solidFill>
                <a:latin typeface="Abadi" panose="020B0604020104020204" pitchFamily="34" charset="0"/>
                <a:ea typeface="+mj-ea"/>
                <a:cs typeface="+mj-cs"/>
              </a:rPr>
            </a:br>
            <a:endParaRPr lang="en-IN" dirty="0"/>
          </a:p>
        </p:txBody>
      </p:sp>
      <p:pic>
        <p:nvPicPr>
          <p:cNvPr id="5" name="Picture 4">
            <a:extLst>
              <a:ext uri="{FF2B5EF4-FFF2-40B4-BE49-F238E27FC236}">
                <a16:creationId xmlns:a16="http://schemas.microsoft.com/office/drawing/2014/main" id="{55BAB347-C47D-D3C5-591B-F445610F1106}"/>
              </a:ext>
            </a:extLst>
          </p:cNvPr>
          <p:cNvPicPr>
            <a:picLocks noChangeAspect="1"/>
          </p:cNvPicPr>
          <p:nvPr/>
        </p:nvPicPr>
        <p:blipFill>
          <a:blip r:embed="rId2"/>
          <a:stretch>
            <a:fillRect/>
          </a:stretch>
        </p:blipFill>
        <p:spPr>
          <a:xfrm>
            <a:off x="513588" y="1280711"/>
            <a:ext cx="11164824" cy="3321534"/>
          </a:xfrm>
          <a:prstGeom prst="rect">
            <a:avLst/>
          </a:prstGeom>
        </p:spPr>
      </p:pic>
    </p:spTree>
    <p:extLst>
      <p:ext uri="{BB962C8B-B14F-4D97-AF65-F5344CB8AC3E}">
        <p14:creationId xmlns:p14="http://schemas.microsoft.com/office/powerpoint/2010/main" val="1803873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BFFC-C0D8-8944-A68D-50C653244912}"/>
              </a:ext>
            </a:extLst>
          </p:cNvPr>
          <p:cNvSpPr>
            <a:spLocks noGrp="1"/>
          </p:cNvSpPr>
          <p:nvPr>
            <p:ph type="title"/>
          </p:nvPr>
        </p:nvSpPr>
        <p:spPr/>
        <p:txBody>
          <a:bodyPr/>
          <a:lstStyle/>
          <a:p>
            <a:r>
              <a:rPr lang="en-US" dirty="0">
                <a:solidFill>
                  <a:srgbClr val="0B49CB"/>
                </a:solidFill>
                <a:latin typeface="Abadi"/>
              </a:rPr>
              <a:t>Confusion Matrix</a:t>
            </a:r>
            <a:br>
              <a:rPr lang="en-US" dirty="0">
                <a:solidFill>
                  <a:srgbClr val="0B49CB"/>
                </a:solidFill>
              </a:rPr>
            </a:br>
            <a:endParaRPr lang="en-IN" dirty="0"/>
          </a:p>
        </p:txBody>
      </p:sp>
      <p:sp>
        <p:nvSpPr>
          <p:cNvPr id="3" name="Content Placeholder 2">
            <a:extLst>
              <a:ext uri="{FF2B5EF4-FFF2-40B4-BE49-F238E27FC236}">
                <a16:creationId xmlns:a16="http://schemas.microsoft.com/office/drawing/2014/main" id="{4D2988C1-56D7-4E0D-3C34-FE8308ED23AE}"/>
              </a:ext>
            </a:extLst>
          </p:cNvPr>
          <p:cNvSpPr>
            <a:spLocks noGrp="1"/>
          </p:cNvSpPr>
          <p:nvPr>
            <p:ph idx="1"/>
          </p:nvPr>
        </p:nvSpPr>
        <p:spPr/>
        <p:txBody>
          <a:bodyPr/>
          <a:lstStyle/>
          <a:p>
            <a:r>
              <a:rPr lang="en-US" sz="28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a:p>
            <a:endParaRPr lang="en-IN" dirty="0"/>
          </a:p>
        </p:txBody>
      </p:sp>
      <p:pic>
        <p:nvPicPr>
          <p:cNvPr id="4" name="Picture 3">
            <a:extLst>
              <a:ext uri="{FF2B5EF4-FFF2-40B4-BE49-F238E27FC236}">
                <a16:creationId xmlns:a16="http://schemas.microsoft.com/office/drawing/2014/main" id="{2347A3B9-E206-E029-C4D3-95A240303C3E}"/>
              </a:ext>
            </a:extLst>
          </p:cNvPr>
          <p:cNvPicPr>
            <a:picLocks noChangeAspect="1"/>
          </p:cNvPicPr>
          <p:nvPr/>
        </p:nvPicPr>
        <p:blipFill>
          <a:blip r:embed="rId2"/>
          <a:stretch>
            <a:fillRect/>
          </a:stretch>
        </p:blipFill>
        <p:spPr>
          <a:xfrm>
            <a:off x="3870925" y="3540974"/>
            <a:ext cx="4281910" cy="3097321"/>
          </a:xfrm>
          <a:prstGeom prst="rect">
            <a:avLst/>
          </a:prstGeom>
        </p:spPr>
      </p:pic>
    </p:spTree>
    <p:extLst>
      <p:ext uri="{BB962C8B-B14F-4D97-AF65-F5344CB8AC3E}">
        <p14:creationId xmlns:p14="http://schemas.microsoft.com/office/powerpoint/2010/main" val="3590985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6CE1-A963-CF7A-9FBF-7E54BE9AB5EE}"/>
              </a:ext>
            </a:extLst>
          </p:cNvPr>
          <p:cNvSpPr>
            <a:spLocks noGrp="1"/>
          </p:cNvSpPr>
          <p:nvPr>
            <p:ph type="title"/>
          </p:nvPr>
        </p:nvSpPr>
        <p:spPr/>
        <p:txBody>
          <a:bodyPr/>
          <a:lstStyle/>
          <a:p>
            <a:r>
              <a:rPr lang="en-US" dirty="0">
                <a:solidFill>
                  <a:srgbClr val="0B49CB"/>
                </a:solidFill>
                <a:latin typeface="Abadi"/>
              </a:rPr>
              <a:t>Conclusions</a:t>
            </a:r>
            <a:endParaRPr lang="en-US" dirty="0">
              <a:solidFill>
                <a:srgbClr val="0B49CB"/>
              </a:solidFill>
            </a:endParaRPr>
          </a:p>
        </p:txBody>
      </p:sp>
      <p:sp>
        <p:nvSpPr>
          <p:cNvPr id="3" name="Content Placeholder 2">
            <a:extLst>
              <a:ext uri="{FF2B5EF4-FFF2-40B4-BE49-F238E27FC236}">
                <a16:creationId xmlns:a16="http://schemas.microsoft.com/office/drawing/2014/main" id="{DD2C8BC7-FD9D-C793-B7AC-616FF53D79C9}"/>
              </a:ext>
            </a:extLst>
          </p:cNvPr>
          <p:cNvSpPr>
            <a:spLocks noGrp="1"/>
          </p:cNvSpPr>
          <p:nvPr>
            <p:ph idx="1"/>
          </p:nvPr>
        </p:nvSpPr>
        <p:spPr/>
        <p:txBody>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0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000" dirty="0">
                <a:latin typeface="Abadi" panose="020B0604020104020204" pitchFamily="34" charset="0"/>
              </a:rPr>
              <a:t>Launch success rate started to increase in 2013 till 2020.</a:t>
            </a:r>
          </a:p>
          <a:p>
            <a:pPr>
              <a:lnSpc>
                <a:spcPct val="100000"/>
              </a:lnSpc>
              <a:spcBef>
                <a:spcPts val="1400"/>
              </a:spcBef>
            </a:pPr>
            <a:r>
              <a:rPr lang="en-US" sz="2000" dirty="0">
                <a:solidFill>
                  <a:schemeClr val="accent3">
                    <a:lumMod val="25000"/>
                  </a:schemeClr>
                </a:solidFill>
                <a:latin typeface="Abadi" panose="020B0604020104020204" pitchFamily="34" charset="0"/>
              </a:rPr>
              <a:t>Orbits </a:t>
            </a:r>
            <a:r>
              <a:rPr lang="en-US" sz="2000" dirty="0">
                <a:latin typeface="Abadi" panose="020B0604020104020204" pitchFamily="34" charset="0"/>
              </a:rPr>
              <a:t>ES-L1, GEO, HEO, SSO, VLEO had the most success rate.</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000" dirty="0">
                <a:solidFill>
                  <a:schemeClr val="accent3">
                    <a:lumMod val="25000"/>
                  </a:schemeClr>
                </a:solidFill>
                <a:latin typeface="Abadi" panose="020B0604020104020204" pitchFamily="34" charset="0"/>
              </a:rPr>
              <a:t>The Decision tree classifier is the best machine learning algorithm for this task.</a:t>
            </a:r>
          </a:p>
          <a:p>
            <a:pPr marL="0" indent="0">
              <a:buNone/>
            </a:pPr>
            <a:endParaRPr lang="en-IN" dirty="0"/>
          </a:p>
        </p:txBody>
      </p:sp>
    </p:spTree>
    <p:extLst>
      <p:ext uri="{BB962C8B-B14F-4D97-AF65-F5344CB8AC3E}">
        <p14:creationId xmlns:p14="http://schemas.microsoft.com/office/powerpoint/2010/main" val="258170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lvl="1">
              <a:lnSpc>
                <a:spcPct val="120000"/>
              </a:lnSpc>
              <a:spcBef>
                <a:spcPts val="1400"/>
              </a:spcBef>
            </a:pPr>
            <a:r>
              <a:rPr lang="en-US" sz="7600" dirty="0">
                <a:solidFill>
                  <a:schemeClr val="bg2">
                    <a:lumMod val="50000"/>
                  </a:schemeClr>
                </a:solidFill>
                <a:latin typeface="Abadi"/>
              </a:rPr>
              <a:t> </a:t>
            </a: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used one-hot encoding on the categorical features</a:t>
            </a:r>
            <a:r>
              <a:rPr lang="en-US" sz="6600" dirty="0"/>
              <a:t>.</a:t>
            </a:r>
          </a:p>
          <a:p>
            <a:pPr lvl="1">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457200" lvl="1" indent="0">
              <a:spcBef>
                <a:spcPts val="1400"/>
              </a:spcBef>
              <a:buNone/>
            </a:pPr>
            <a:r>
              <a:rPr lang="en-US" sz="1700" dirty="0">
                <a:solidFill>
                  <a:schemeClr val="accent3">
                    <a:lumMod val="25000"/>
                  </a:schemeClr>
                </a:solidFill>
                <a:latin typeface="Abadi" panose="020B0604020104020204" pitchFamily="34" charset="0"/>
              </a:rPr>
              <a:t>Collecting Data</a:t>
            </a:r>
          </a:p>
          <a:p>
            <a:pPr lvl="1">
              <a:spcBef>
                <a:spcPts val="1400"/>
              </a:spcBef>
              <a:buFont typeface="Courier New" panose="02070309020205020404" pitchFamily="49" charset="0"/>
              <a:buChar char="o"/>
            </a:pPr>
            <a:r>
              <a:rPr lang="en-US" sz="1700" dirty="0">
                <a:solidFill>
                  <a:schemeClr val="accent3">
                    <a:lumMod val="25000"/>
                  </a:schemeClr>
                </a:solidFill>
                <a:latin typeface="Abadi" panose="020B0604020104020204" pitchFamily="34" charset="0"/>
              </a:rPr>
              <a:t>The data collection process involved utilizing diverse methods. Initially, a GET request was made to the SpaceX API. Subsequently, the response content was decoded into JSON format using the .</a:t>
            </a:r>
            <a:r>
              <a:rPr lang="en-US" sz="1700" dirty="0" err="1">
                <a:solidFill>
                  <a:schemeClr val="accent3">
                    <a:lumMod val="25000"/>
                  </a:schemeClr>
                </a:solidFill>
                <a:latin typeface="Abadi" panose="020B0604020104020204" pitchFamily="34" charset="0"/>
              </a:rPr>
              <a:t>json</a:t>
            </a:r>
            <a:r>
              <a:rPr lang="en-US" sz="1700" dirty="0">
                <a:solidFill>
                  <a:schemeClr val="accent3">
                    <a:lumMod val="25000"/>
                  </a:schemeClr>
                </a:solidFill>
                <a:latin typeface="Abadi" panose="020B0604020104020204" pitchFamily="34" charset="0"/>
              </a:rPr>
              <a:t>() function. The data was further structured into a pandas </a:t>
            </a:r>
            <a:r>
              <a:rPr lang="en-US" sz="1700" dirty="0" err="1">
                <a:solidFill>
                  <a:schemeClr val="accent3">
                    <a:lumMod val="25000"/>
                  </a:schemeClr>
                </a:solidFill>
                <a:latin typeface="Abadi" panose="020B0604020104020204" pitchFamily="34" charset="0"/>
              </a:rPr>
              <a:t>dataframe</a:t>
            </a:r>
            <a:r>
              <a:rPr lang="en-US" sz="1700" dirty="0">
                <a:solidFill>
                  <a:schemeClr val="accent3">
                    <a:lumMod val="25000"/>
                  </a:schemeClr>
                </a:solidFill>
                <a:latin typeface="Abadi" panose="020B0604020104020204" pitchFamily="34" charset="0"/>
              </a:rPr>
              <a:t> through the .</a:t>
            </a:r>
            <a:r>
              <a:rPr lang="en-US" sz="1700" dirty="0" err="1">
                <a:solidFill>
                  <a:schemeClr val="accent3">
                    <a:lumMod val="25000"/>
                  </a:schemeClr>
                </a:solidFill>
                <a:latin typeface="Abadi" panose="020B0604020104020204" pitchFamily="34" charset="0"/>
              </a:rPr>
              <a:t>json_normalize</a:t>
            </a:r>
            <a:r>
              <a:rPr lang="en-US" sz="1700" dirty="0">
                <a:solidFill>
                  <a:schemeClr val="accent3">
                    <a:lumMod val="25000"/>
                  </a:schemeClr>
                </a:solidFill>
                <a:latin typeface="Abadi" panose="020B0604020104020204" pitchFamily="34" charset="0"/>
              </a:rPr>
              <a:t>() function. Following this, data cleaning procedures were implemented, addressing missing values by filling them where necessary.</a:t>
            </a:r>
          </a:p>
          <a:p>
            <a:pPr lvl="1">
              <a:spcBef>
                <a:spcPts val="1400"/>
              </a:spcBef>
              <a:buFont typeface="Courier New" panose="02070309020205020404" pitchFamily="49" charset="0"/>
              <a:buChar char="o"/>
            </a:pPr>
            <a:r>
              <a:rPr lang="en-US" sz="1700" dirty="0">
                <a:solidFill>
                  <a:schemeClr val="accent3">
                    <a:lumMod val="25000"/>
                  </a:schemeClr>
                </a:solidFill>
                <a:latin typeface="Abadi" panose="020B0604020104020204" pitchFamily="34" charset="0"/>
              </a:rPr>
              <a:t>Additionally, we conducted web scraping on Wikipedia to retrieve Falcon 9 launch records. Using </a:t>
            </a:r>
            <a:r>
              <a:rPr lang="en-US" sz="1700" dirty="0" err="1">
                <a:solidFill>
                  <a:schemeClr val="accent3">
                    <a:lumMod val="25000"/>
                  </a:schemeClr>
                </a:solidFill>
                <a:latin typeface="Abadi" panose="020B0604020104020204" pitchFamily="34" charset="0"/>
              </a:rPr>
              <a:t>BeautifulSoup</a:t>
            </a:r>
            <a:r>
              <a:rPr lang="en-US" sz="1700" dirty="0">
                <a:solidFill>
                  <a:schemeClr val="accent3">
                    <a:lumMod val="25000"/>
                  </a:schemeClr>
                </a:solidFill>
                <a:latin typeface="Abadi" panose="020B0604020104020204" pitchFamily="34" charset="0"/>
              </a:rPr>
              <a:t>, we extracted the launch records presented in HTML tables. The parsed tables were then converted into pandas </a:t>
            </a:r>
            <a:r>
              <a:rPr lang="en-US" sz="1700" dirty="0" err="1">
                <a:solidFill>
                  <a:schemeClr val="accent3">
                    <a:lumMod val="25000"/>
                  </a:schemeClr>
                </a:solidFill>
                <a:latin typeface="Abadi" panose="020B0604020104020204" pitchFamily="34" charset="0"/>
              </a:rPr>
              <a:t>dataframes</a:t>
            </a:r>
            <a:r>
              <a:rPr lang="en-US" sz="1700" dirty="0">
                <a:solidFill>
                  <a:schemeClr val="accent3">
                    <a:lumMod val="25000"/>
                  </a:schemeClr>
                </a:solidFill>
                <a:latin typeface="Abadi" panose="020B0604020104020204" pitchFamily="34" charset="0"/>
              </a:rPr>
              <a:t>, facilitating future analysis of the acquired information.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https://github.com/KhajaMannan/IBM-Data-Science-Capstone/blob/main/Data%20Collection%20API.ipynb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4" name="Content Placeholder 4">
            <a:extLst>
              <a:ext uri="{FF2B5EF4-FFF2-40B4-BE49-F238E27FC236}">
                <a16:creationId xmlns:a16="http://schemas.microsoft.com/office/drawing/2014/main" id="{2BF87F3D-CC98-9A92-DCB5-7A10FC0D38BB}"/>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16" name="Picture 15">
            <a:extLst>
              <a:ext uri="{FF2B5EF4-FFF2-40B4-BE49-F238E27FC236}">
                <a16:creationId xmlns:a16="http://schemas.microsoft.com/office/drawing/2014/main" id="{48707DB9-02BB-0128-7D24-9636EBFD0A00}"/>
              </a:ext>
            </a:extLst>
          </p:cNvPr>
          <p:cNvPicPr>
            <a:picLocks noChangeAspect="1"/>
          </p:cNvPicPr>
          <p:nvPr/>
        </p:nvPicPr>
        <p:blipFill>
          <a:blip r:embed="rId3"/>
          <a:stretch>
            <a:fillRect/>
          </a:stretch>
        </p:blipFill>
        <p:spPr>
          <a:xfrm>
            <a:off x="5910261" y="1823875"/>
            <a:ext cx="5375349" cy="1605125"/>
          </a:xfrm>
          <a:prstGeom prst="rect">
            <a:avLst/>
          </a:prstGeom>
        </p:spPr>
      </p:pic>
      <p:pic>
        <p:nvPicPr>
          <p:cNvPr id="18" name="Picture 17">
            <a:extLst>
              <a:ext uri="{FF2B5EF4-FFF2-40B4-BE49-F238E27FC236}">
                <a16:creationId xmlns:a16="http://schemas.microsoft.com/office/drawing/2014/main" id="{B3999471-A8CD-5983-7895-6EC3575CA856}"/>
              </a:ext>
            </a:extLst>
          </p:cNvPr>
          <p:cNvPicPr>
            <a:picLocks noChangeAspect="1"/>
          </p:cNvPicPr>
          <p:nvPr/>
        </p:nvPicPr>
        <p:blipFill>
          <a:blip r:embed="rId4"/>
          <a:stretch>
            <a:fillRect/>
          </a:stretch>
        </p:blipFill>
        <p:spPr>
          <a:xfrm>
            <a:off x="5887585" y="3455987"/>
            <a:ext cx="5506353" cy="257016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700" dirty="0">
                <a:solidFill>
                  <a:schemeClr val="accent3">
                    <a:lumMod val="25000"/>
                  </a:schemeClr>
                </a:solidFill>
                <a:latin typeface="Abadi" panose="020B0604020104020204" pitchFamily="34" charset="0"/>
              </a:rPr>
              <a:t>Using </a:t>
            </a:r>
            <a:r>
              <a:rPr lang="en-US" sz="1700" dirty="0" err="1">
                <a:solidFill>
                  <a:schemeClr val="accent3">
                    <a:lumMod val="25000"/>
                  </a:schemeClr>
                </a:solidFill>
                <a:latin typeface="Abadi" panose="020B0604020104020204" pitchFamily="34" charset="0"/>
              </a:rPr>
              <a:t>BeautifulSoup</a:t>
            </a:r>
            <a:r>
              <a:rPr lang="en-US" sz="1700" dirty="0">
                <a:solidFill>
                  <a:schemeClr val="accent3">
                    <a:lumMod val="25000"/>
                  </a:schemeClr>
                </a:solidFill>
                <a:latin typeface="Abadi" panose="020B0604020104020204" pitchFamily="34" charset="0"/>
              </a:rPr>
              <a:t>, we used web scraping to gather Falcon 9 launch records. </a:t>
            </a:r>
          </a:p>
          <a:p>
            <a:pPr>
              <a:lnSpc>
                <a:spcPct val="100000"/>
              </a:lnSpc>
              <a:spcBef>
                <a:spcPts val="1400"/>
              </a:spcBef>
            </a:pPr>
            <a:r>
              <a:rPr lang="en-US" sz="1700" dirty="0">
                <a:solidFill>
                  <a:schemeClr val="accent3">
                    <a:lumMod val="25000"/>
                  </a:schemeClr>
                </a:solidFill>
                <a:latin typeface="Abadi" panose="020B0604020104020204" pitchFamily="34" charset="0"/>
              </a:rPr>
              <a:t>The table was parsed, and a pandas </a:t>
            </a:r>
            <a:r>
              <a:rPr lang="en-US" sz="1700" dirty="0" err="1">
                <a:solidFill>
                  <a:schemeClr val="accent3">
                    <a:lumMod val="25000"/>
                  </a:schemeClr>
                </a:solidFill>
                <a:latin typeface="Abadi" panose="020B0604020104020204" pitchFamily="34" charset="0"/>
              </a:rPr>
              <a:t>dataframe</a:t>
            </a:r>
            <a:r>
              <a:rPr lang="en-US" sz="1700" dirty="0">
                <a:solidFill>
                  <a:schemeClr val="accent3">
                    <a:lumMod val="25000"/>
                  </a:schemeClr>
                </a:solidFill>
                <a:latin typeface="Abadi" panose="020B0604020104020204" pitchFamily="34" charset="0"/>
              </a:rPr>
              <a:t> was created.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https://github.com/KhajaMannan/IBM-Data-Science-Capstone/blob/main/Data%20Collection%20with%20Web%20Scraping.ipynb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21F6678C-DEF1-F95C-3FC0-7E0057C6B5A8}"/>
              </a:ext>
            </a:extLst>
          </p:cNvPr>
          <p:cNvPicPr>
            <a:picLocks noChangeAspect="1"/>
          </p:cNvPicPr>
          <p:nvPr/>
        </p:nvPicPr>
        <p:blipFill>
          <a:blip r:embed="rId3"/>
          <a:stretch>
            <a:fillRect/>
          </a:stretch>
        </p:blipFill>
        <p:spPr>
          <a:xfrm>
            <a:off x="5766619" y="1792288"/>
            <a:ext cx="5604643" cy="2010111"/>
          </a:xfrm>
          <a:prstGeom prst="rect">
            <a:avLst/>
          </a:prstGeom>
        </p:spPr>
      </p:pic>
      <p:pic>
        <p:nvPicPr>
          <p:cNvPr id="9" name="Picture 8">
            <a:extLst>
              <a:ext uri="{FF2B5EF4-FFF2-40B4-BE49-F238E27FC236}">
                <a16:creationId xmlns:a16="http://schemas.microsoft.com/office/drawing/2014/main" id="{DB28CA10-DFAC-BE0B-3329-909B162C24C6}"/>
              </a:ext>
            </a:extLst>
          </p:cNvPr>
          <p:cNvPicPr>
            <a:picLocks noChangeAspect="1"/>
          </p:cNvPicPr>
          <p:nvPr/>
        </p:nvPicPr>
        <p:blipFill>
          <a:blip r:embed="rId4"/>
          <a:stretch>
            <a:fillRect/>
          </a:stretch>
        </p:blipFill>
        <p:spPr>
          <a:xfrm>
            <a:off x="5766619" y="3802399"/>
            <a:ext cx="5645554" cy="219676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248</TotalTime>
  <Words>1878</Words>
  <Application>Microsoft Office PowerPoint</Application>
  <PresentationFormat>Widescreen</PresentationFormat>
  <Paragraphs>207</Paragraphs>
  <Slides>45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Courier New</vt:lpstr>
      <vt:lpstr>IBM Plex Mono SemiBold</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Accuracy </vt:lpstr>
      <vt:lpstr>Confusion Matrix </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Aaminah Masarrath</cp:lastModifiedBy>
  <cp:revision>201</cp:revision>
  <dcterms:created xsi:type="dcterms:W3CDTF">2021-04-29T18:58:34Z</dcterms:created>
  <dcterms:modified xsi:type="dcterms:W3CDTF">2024-03-05T05:42:39Z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